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258" r:id="rId7"/>
    <p:sldId id="260" r:id="rId8"/>
    <p:sldId id="268" r:id="rId9"/>
    <p:sldId id="270" r:id="rId10"/>
    <p:sldId id="266" r:id="rId11"/>
    <p:sldId id="263" r:id="rId12"/>
    <p:sldId id="264" r:id="rId13"/>
    <p:sldId id="265" r:id="rId14"/>
    <p:sldId id="269"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68"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311060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56200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1406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382718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6306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81239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2464746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299248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36872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59103-87E8-4253-A523-A8A1DD7B65F8}"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165176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59103-87E8-4253-A523-A8A1DD7B65F8}"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93507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59103-87E8-4253-A523-A8A1DD7B65F8}" type="datetimeFigureOut">
              <a:rPr lang="en-GB" smtClean="0"/>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209927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59103-87E8-4253-A523-A8A1DD7B65F8}" type="datetimeFigureOut">
              <a:rPr lang="en-GB" smtClean="0"/>
              <a:t>19/09/2023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419113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59103-87E8-4253-A523-A8A1DD7B65F8}" type="datetimeFigureOut">
              <a:rPr lang="en-GB" smtClean="0"/>
              <a:t>19/09/2023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336479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59103-87E8-4253-A523-A8A1DD7B65F8}"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880F0-EBC5-4394-9EDC-DEF2F1146559}" type="slidenum">
              <a:rPr lang="en-GB" smtClean="0"/>
              <a:t>‹#›</a:t>
            </a:fld>
            <a:endParaRPr lang="en-GB"/>
          </a:p>
        </p:txBody>
      </p:sp>
    </p:spTree>
    <p:extLst>
      <p:ext uri="{BB962C8B-B14F-4D97-AF65-F5344CB8AC3E}">
        <p14:creationId xmlns:p14="http://schemas.microsoft.com/office/powerpoint/2010/main" val="403400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880F0-EBC5-4394-9EDC-DEF2F1146559}" type="slidenum">
              <a:rPr lang="en-GB" smtClean="0"/>
              <a:t>‹#›</a:t>
            </a:fld>
            <a:endParaRPr lang="en-GB"/>
          </a:p>
        </p:txBody>
      </p:sp>
      <p:sp>
        <p:nvSpPr>
          <p:cNvPr id="5" name="Date Placeholder 4"/>
          <p:cNvSpPr>
            <a:spLocks noGrp="1"/>
          </p:cNvSpPr>
          <p:nvPr>
            <p:ph type="dt" sz="half" idx="10"/>
          </p:nvPr>
        </p:nvSpPr>
        <p:spPr/>
        <p:txBody>
          <a:bodyPr/>
          <a:lstStyle/>
          <a:p>
            <a:fld id="{38959103-87E8-4253-A523-A8A1DD7B65F8}" type="datetimeFigureOut">
              <a:rPr lang="en-GB" smtClean="0"/>
              <a:t>19/09/2023</a:t>
            </a:fld>
            <a:endParaRPr lang="en-GB"/>
          </a:p>
        </p:txBody>
      </p:sp>
    </p:spTree>
    <p:extLst>
      <p:ext uri="{BB962C8B-B14F-4D97-AF65-F5344CB8AC3E}">
        <p14:creationId xmlns:p14="http://schemas.microsoft.com/office/powerpoint/2010/main" val="19976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959103-87E8-4253-A523-A8A1DD7B65F8}" type="datetimeFigureOut">
              <a:rPr lang="en-GB" smtClean="0"/>
              <a:t>19/09/2023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6880F0-EBC5-4394-9EDC-DEF2F1146559}" type="slidenum">
              <a:rPr lang="en-GB" smtClean="0"/>
              <a:t>‹#›</a:t>
            </a:fld>
            <a:endParaRPr lang="en-GB"/>
          </a:p>
        </p:txBody>
      </p:sp>
    </p:spTree>
    <p:extLst>
      <p:ext uri="{BB962C8B-B14F-4D97-AF65-F5344CB8AC3E}">
        <p14:creationId xmlns:p14="http://schemas.microsoft.com/office/powerpoint/2010/main" val="25084133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ctivelearnprimary.co.uk/login?c=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510" y="370794"/>
            <a:ext cx="11042469" cy="5764032"/>
          </a:xfrm>
        </p:spPr>
        <p:txBody>
          <a:bodyPr>
            <a:noAutofit/>
          </a:bodyPr>
          <a:lstStyle/>
          <a:p>
            <a:pPr algn="l"/>
            <a:r>
              <a:rPr lang="en-GB" sz="3600" dirty="0">
                <a:solidFill>
                  <a:schemeClr val="tx1"/>
                </a:solidFill>
                <a:latin typeface="Comic Sans MS" panose="030F0702030302020204" pitchFamily="66" charset="0"/>
              </a:rPr>
              <a:t>Phonics at </a:t>
            </a:r>
            <a:r>
              <a:rPr lang="en-GB" sz="3600" dirty="0" err="1">
                <a:solidFill>
                  <a:schemeClr val="tx1"/>
                </a:solidFill>
                <a:latin typeface="Comic Sans MS" panose="030F0702030302020204" pitchFamily="66" charset="0"/>
              </a:rPr>
              <a:t>Askwith</a:t>
            </a:r>
            <a:r>
              <a:rPr lang="en-GB" sz="3600" dirty="0">
                <a:solidFill>
                  <a:schemeClr val="tx1"/>
                </a:solidFill>
                <a:latin typeface="Comic Sans MS" panose="030F0702030302020204" pitchFamily="66" charset="0"/>
              </a:rPr>
              <a:t> Primary School</a:t>
            </a:r>
          </a:p>
          <a:p>
            <a:pPr algn="l"/>
            <a:endParaRPr lang="en-GB" sz="2000" dirty="0">
              <a:solidFill>
                <a:schemeClr val="tx1"/>
              </a:solidFill>
              <a:latin typeface="Comic Sans MS" panose="030F0702030302020204" pitchFamily="66" charset="0"/>
            </a:endParaRPr>
          </a:p>
          <a:p>
            <a:pPr marL="342900" indent="-342900" algn="l">
              <a:lnSpc>
                <a:spcPct val="150000"/>
              </a:lnSpc>
              <a:buClrTx/>
              <a:buFont typeface="Arial" panose="020B0604020202020204" pitchFamily="34" charset="0"/>
              <a:buChar char="•"/>
            </a:pPr>
            <a:r>
              <a:rPr lang="en-GB" sz="2000" b="1" dirty="0">
                <a:solidFill>
                  <a:schemeClr val="tx1"/>
                </a:solidFill>
                <a:latin typeface="Comic Sans MS" panose="030F0702030302020204" pitchFamily="66" charset="0"/>
              </a:rPr>
              <a:t>Phonics Bug: </a:t>
            </a:r>
            <a:r>
              <a:rPr lang="en-GB" sz="2000" dirty="0">
                <a:solidFill>
                  <a:schemeClr val="tx1"/>
                </a:solidFill>
                <a:latin typeface="Comic Sans MS" panose="030F0702030302020204" pitchFamily="66" charset="0"/>
              </a:rPr>
              <a:t>a systematic synthetic phonics programme that teaches letter sounds rapidly, showing children how to build up words with letters from the start, and always includes blending with printed words</a:t>
            </a:r>
          </a:p>
          <a:p>
            <a:pPr marL="342900" indent="-342900" algn="l">
              <a:lnSpc>
                <a:spcPct val="150000"/>
              </a:lnSpc>
              <a:buClrTx/>
              <a:buFont typeface="Arial" panose="020B0604020202020204" pitchFamily="34" charset="0"/>
              <a:buChar char="•"/>
            </a:pPr>
            <a:r>
              <a:rPr lang="en-GB" sz="2000" dirty="0">
                <a:solidFill>
                  <a:schemeClr val="tx1"/>
                </a:solidFill>
                <a:latin typeface="Comic Sans MS" panose="030F0702030302020204" pitchFamily="66" charset="0"/>
              </a:rPr>
              <a:t>Simultaneously teaches the </a:t>
            </a:r>
            <a:r>
              <a:rPr lang="en-GB" sz="2000" b="1" dirty="0">
                <a:solidFill>
                  <a:schemeClr val="tx1"/>
                </a:solidFill>
                <a:latin typeface="Comic Sans MS" panose="030F0702030302020204" pitchFamily="66" charset="0"/>
              </a:rPr>
              <a:t>segmentation</a:t>
            </a:r>
            <a:r>
              <a:rPr lang="en-GB" sz="2000" dirty="0">
                <a:solidFill>
                  <a:schemeClr val="tx1"/>
                </a:solidFill>
                <a:latin typeface="Comic Sans MS" panose="030F0702030302020204" pitchFamily="66" charset="0"/>
              </a:rPr>
              <a:t> of words for spelling and develops </a:t>
            </a:r>
            <a:r>
              <a:rPr lang="en-GB" sz="2000" b="1" dirty="0">
                <a:solidFill>
                  <a:schemeClr val="tx1"/>
                </a:solidFill>
                <a:latin typeface="Comic Sans MS" panose="030F0702030302020204" pitchFamily="66" charset="0"/>
              </a:rPr>
              <a:t>phonemic</a:t>
            </a:r>
            <a:r>
              <a:rPr lang="en-GB" sz="2000" dirty="0">
                <a:solidFill>
                  <a:schemeClr val="tx1"/>
                </a:solidFill>
                <a:latin typeface="Comic Sans MS" panose="030F0702030302020204" pitchFamily="66" charset="0"/>
              </a:rPr>
              <a:t> </a:t>
            </a:r>
            <a:r>
              <a:rPr lang="en-GB" sz="2000" b="1" dirty="0">
                <a:solidFill>
                  <a:schemeClr val="tx1"/>
                </a:solidFill>
                <a:latin typeface="Comic Sans MS" panose="030F0702030302020204" pitchFamily="66" charset="0"/>
              </a:rPr>
              <a:t>awareness</a:t>
            </a:r>
            <a:r>
              <a:rPr lang="en-GB" sz="2000" dirty="0">
                <a:solidFill>
                  <a:schemeClr val="tx1"/>
                </a:solidFill>
                <a:latin typeface="Comic Sans MS" panose="030F0702030302020204" pitchFamily="66" charset="0"/>
              </a:rPr>
              <a:t> skills</a:t>
            </a:r>
          </a:p>
          <a:p>
            <a:pPr marL="342900" indent="-342900" algn="l">
              <a:lnSpc>
                <a:spcPct val="150000"/>
              </a:lnSpc>
              <a:buClrTx/>
              <a:buFont typeface="Arial" panose="020B0604020202020204" pitchFamily="34" charset="0"/>
              <a:buChar char="•"/>
            </a:pPr>
            <a:r>
              <a:rPr lang="en-GB" sz="2000" dirty="0">
                <a:solidFill>
                  <a:schemeClr val="tx1"/>
                </a:solidFill>
                <a:latin typeface="Comic Sans MS" panose="030F0702030302020204" pitchFamily="66" charset="0"/>
              </a:rPr>
              <a:t>Two main session types - </a:t>
            </a:r>
            <a:r>
              <a:rPr lang="en-GB" sz="2000" b="1" dirty="0">
                <a:solidFill>
                  <a:schemeClr val="tx1"/>
                </a:solidFill>
                <a:latin typeface="Comic Sans MS" panose="030F0702030302020204" pitchFamily="66" charset="0"/>
              </a:rPr>
              <a:t>phoneme</a:t>
            </a:r>
            <a:r>
              <a:rPr lang="en-GB" sz="2000" dirty="0">
                <a:solidFill>
                  <a:schemeClr val="tx1"/>
                </a:solidFill>
                <a:latin typeface="Comic Sans MS" panose="030F0702030302020204" pitchFamily="66" charset="0"/>
              </a:rPr>
              <a:t> sessions &amp; </a:t>
            </a:r>
            <a:r>
              <a:rPr lang="en-GB" sz="2000" b="1" dirty="0">
                <a:solidFill>
                  <a:schemeClr val="tx1"/>
                </a:solidFill>
                <a:latin typeface="Comic Sans MS" panose="030F0702030302020204" pitchFamily="66" charset="0"/>
              </a:rPr>
              <a:t>language</a:t>
            </a:r>
            <a:r>
              <a:rPr lang="en-GB" sz="2000" dirty="0">
                <a:solidFill>
                  <a:schemeClr val="tx1"/>
                </a:solidFill>
                <a:latin typeface="Comic Sans MS" panose="030F0702030302020204" pitchFamily="66" charset="0"/>
              </a:rPr>
              <a:t> sessions</a:t>
            </a:r>
          </a:p>
          <a:p>
            <a:pPr marL="342900" indent="-342900" algn="l">
              <a:lnSpc>
                <a:spcPct val="150000"/>
              </a:lnSpc>
              <a:buClrTx/>
              <a:buFont typeface="Arial" panose="020B0604020202020204" pitchFamily="34" charset="0"/>
              <a:buChar char="•"/>
            </a:pPr>
            <a:r>
              <a:rPr lang="en-GB" sz="2000" dirty="0">
                <a:solidFill>
                  <a:schemeClr val="tx1"/>
                </a:solidFill>
                <a:latin typeface="Comic Sans MS" panose="030F0702030302020204" pitchFamily="66" charset="0"/>
              </a:rPr>
              <a:t>Fast paced, </a:t>
            </a:r>
            <a:r>
              <a:rPr lang="en-GB" sz="2000" b="1" dirty="0">
                <a:solidFill>
                  <a:schemeClr val="tx1"/>
                </a:solidFill>
                <a:latin typeface="Comic Sans MS" panose="030F0702030302020204" pitchFamily="66" charset="0"/>
              </a:rPr>
              <a:t>multi-sensory,</a:t>
            </a:r>
            <a:r>
              <a:rPr lang="en-GB" sz="2000" dirty="0">
                <a:solidFill>
                  <a:schemeClr val="tx1"/>
                </a:solidFill>
                <a:latin typeface="Comic Sans MS" panose="030F0702030302020204" pitchFamily="66" charset="0"/>
              </a:rPr>
              <a:t> </a:t>
            </a:r>
            <a:r>
              <a:rPr lang="en-GB" sz="2000" b="1" dirty="0">
                <a:solidFill>
                  <a:schemeClr val="tx1"/>
                </a:solidFill>
                <a:latin typeface="Comic Sans MS" panose="030F0702030302020204" pitchFamily="66" charset="0"/>
              </a:rPr>
              <a:t>whole</a:t>
            </a:r>
            <a:r>
              <a:rPr lang="en-GB" sz="2000" dirty="0">
                <a:solidFill>
                  <a:schemeClr val="tx1"/>
                </a:solidFill>
                <a:latin typeface="Comic Sans MS" panose="030F0702030302020204" pitchFamily="66" charset="0"/>
              </a:rPr>
              <a:t> </a:t>
            </a:r>
            <a:r>
              <a:rPr lang="en-GB" sz="2000" b="1" dirty="0">
                <a:solidFill>
                  <a:schemeClr val="tx1"/>
                </a:solidFill>
                <a:latin typeface="Comic Sans MS" panose="030F0702030302020204" pitchFamily="66" charset="0"/>
              </a:rPr>
              <a:t>class</a:t>
            </a:r>
            <a:r>
              <a:rPr lang="en-GB" sz="2000" dirty="0">
                <a:solidFill>
                  <a:schemeClr val="tx1"/>
                </a:solidFill>
                <a:latin typeface="Comic Sans MS" panose="030F0702030302020204" pitchFamily="66" charset="0"/>
              </a:rPr>
              <a:t> teaching approach</a:t>
            </a:r>
          </a:p>
          <a:p>
            <a:pPr marL="342900" indent="-342900" algn="l">
              <a:lnSpc>
                <a:spcPct val="150000"/>
              </a:lnSpc>
              <a:buClrTx/>
              <a:buFont typeface="Arial" panose="020B0604020202020204" pitchFamily="34" charset="0"/>
              <a:buChar char="•"/>
            </a:pPr>
            <a:r>
              <a:rPr lang="en-GB" sz="2000" dirty="0">
                <a:solidFill>
                  <a:schemeClr val="tx1"/>
                </a:solidFill>
                <a:latin typeface="Comic Sans MS" panose="030F0702030302020204" pitchFamily="66" charset="0"/>
              </a:rPr>
              <a:t>Ongoing </a:t>
            </a:r>
            <a:r>
              <a:rPr lang="en-GB" sz="2000" b="1" dirty="0">
                <a:solidFill>
                  <a:schemeClr val="tx1"/>
                </a:solidFill>
                <a:latin typeface="Comic Sans MS" panose="030F0702030302020204" pitchFamily="66" charset="0"/>
              </a:rPr>
              <a:t>assessment</a:t>
            </a:r>
            <a:r>
              <a:rPr lang="en-GB" sz="2000" dirty="0">
                <a:solidFill>
                  <a:schemeClr val="tx1"/>
                </a:solidFill>
                <a:latin typeface="Comic Sans MS" panose="030F0702030302020204" pitchFamily="66" charset="0"/>
              </a:rPr>
              <a:t> identifies needs to quickly to ensure learning is maximised and children do not fall behind</a:t>
            </a:r>
          </a:p>
          <a:p>
            <a:pPr algn="l"/>
            <a:endParaRPr lang="en-GB" sz="2000" dirty="0">
              <a:solidFill>
                <a:schemeClr val="tx1"/>
              </a:solidFill>
              <a:latin typeface="Comic Sans MS" panose="030F0702030302020204" pitchFamily="66" charset="0"/>
            </a:endParaRPr>
          </a:p>
          <a:p>
            <a:pPr algn="l"/>
            <a:endParaRPr lang="en-GB" sz="2000" dirty="0">
              <a:solidFill>
                <a:schemeClr val="tx1"/>
              </a:solidFill>
              <a:latin typeface="Comic Sans MS" panose="030F0702030302020204" pitchFamily="66" charset="0"/>
            </a:endParaRPr>
          </a:p>
          <a:p>
            <a:pPr algn="l"/>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6697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552450"/>
            <a:ext cx="10972800" cy="5753100"/>
          </a:xfrm>
          <a:prstGeom prst="rect">
            <a:avLst/>
          </a:prstGeom>
        </p:spPr>
      </p:pic>
      <p:sp>
        <p:nvSpPr>
          <p:cNvPr id="3" name="Oval 2">
            <a:extLst>
              <a:ext uri="{FF2B5EF4-FFF2-40B4-BE49-F238E27FC236}">
                <a16:creationId xmlns:a16="http://schemas.microsoft.com/office/drawing/2014/main" id="{E5A73782-8F6B-4467-99EE-475FB9254F58}"/>
              </a:ext>
            </a:extLst>
          </p:cNvPr>
          <p:cNvSpPr/>
          <p:nvPr/>
        </p:nvSpPr>
        <p:spPr>
          <a:xfrm>
            <a:off x="1836892" y="1011504"/>
            <a:ext cx="356050" cy="331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C6866C8-80F2-42D9-9ABA-E02339C908DB}"/>
              </a:ext>
            </a:extLst>
          </p:cNvPr>
          <p:cNvSpPr/>
          <p:nvPr/>
        </p:nvSpPr>
        <p:spPr>
          <a:xfrm>
            <a:off x="1614766" y="5706911"/>
            <a:ext cx="264017" cy="279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5C04C90-304E-4D2A-9C40-74ECB7C8C591}"/>
              </a:ext>
            </a:extLst>
          </p:cNvPr>
          <p:cNvSpPr/>
          <p:nvPr/>
        </p:nvSpPr>
        <p:spPr>
          <a:xfrm>
            <a:off x="2437468" y="5427590"/>
            <a:ext cx="264017" cy="279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5A5C5B4-5524-4ACC-9DAB-CBE490728899}"/>
              </a:ext>
            </a:extLst>
          </p:cNvPr>
          <p:cNvSpPr/>
          <p:nvPr/>
        </p:nvSpPr>
        <p:spPr>
          <a:xfrm>
            <a:off x="1956661" y="5427589"/>
            <a:ext cx="236281" cy="279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6100261-9BFB-47EE-BEEF-A611F7972383}"/>
              </a:ext>
            </a:extLst>
          </p:cNvPr>
          <p:cNvSpPr/>
          <p:nvPr/>
        </p:nvSpPr>
        <p:spPr>
          <a:xfrm>
            <a:off x="9528296" y="5193416"/>
            <a:ext cx="236281" cy="279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0D51B2B-FDE5-4DB7-9A68-05670537821C}"/>
              </a:ext>
            </a:extLst>
          </p:cNvPr>
          <p:cNvSpPr/>
          <p:nvPr/>
        </p:nvSpPr>
        <p:spPr>
          <a:xfrm>
            <a:off x="8794596" y="5193416"/>
            <a:ext cx="666794" cy="23417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6E5578D-0DDB-4AF9-BE83-C4BBCBCD03E3}"/>
              </a:ext>
            </a:extLst>
          </p:cNvPr>
          <p:cNvSpPr/>
          <p:nvPr/>
        </p:nvSpPr>
        <p:spPr>
          <a:xfrm>
            <a:off x="1798915" y="5173593"/>
            <a:ext cx="236281" cy="27932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ADE77D4-5521-4CD9-B44F-A7814A343CC0}"/>
              </a:ext>
            </a:extLst>
          </p:cNvPr>
          <p:cNvSpPr/>
          <p:nvPr/>
        </p:nvSpPr>
        <p:spPr>
          <a:xfrm>
            <a:off x="2587649" y="5181617"/>
            <a:ext cx="236281" cy="27932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3F95648-E7DE-487E-85ED-720A3738E8C1}"/>
              </a:ext>
            </a:extLst>
          </p:cNvPr>
          <p:cNvSpPr/>
          <p:nvPr/>
        </p:nvSpPr>
        <p:spPr>
          <a:xfrm>
            <a:off x="7780202" y="5452914"/>
            <a:ext cx="185082" cy="2252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C6E229E-A7BD-4FE9-9531-D4BE04A52582}"/>
              </a:ext>
            </a:extLst>
          </p:cNvPr>
          <p:cNvSpPr txBox="1"/>
          <p:nvPr/>
        </p:nvSpPr>
        <p:spPr>
          <a:xfrm>
            <a:off x="339866" y="6305550"/>
            <a:ext cx="11183192" cy="338554"/>
          </a:xfrm>
          <a:prstGeom prst="rect">
            <a:avLst/>
          </a:prstGeom>
          <a:noFill/>
        </p:spPr>
        <p:txBody>
          <a:bodyPr wrap="square" rtlCol="0">
            <a:spAutoFit/>
          </a:bodyPr>
          <a:lstStyle/>
          <a:p>
            <a:r>
              <a:rPr lang="en-GB" sz="1600" dirty="0">
                <a:solidFill>
                  <a:srgbClr val="FF0000"/>
                </a:solidFill>
                <a:latin typeface="Comic Sans MS" panose="030F0702030302020204" pitchFamily="66" charset="0"/>
              </a:rPr>
              <a:t>current sounds    </a:t>
            </a:r>
            <a:r>
              <a:rPr lang="en-GB" sz="1600" dirty="0">
                <a:solidFill>
                  <a:schemeClr val="accent4"/>
                </a:solidFill>
                <a:latin typeface="Comic Sans MS" panose="030F0702030302020204" pitchFamily="66" charset="0"/>
              </a:rPr>
              <a:t>current irregular/tricky words    </a:t>
            </a:r>
            <a:r>
              <a:rPr lang="en-GB" sz="1600" dirty="0">
                <a:solidFill>
                  <a:schemeClr val="accent1"/>
                </a:solidFill>
                <a:latin typeface="Comic Sans MS" panose="030F0702030302020204" pitchFamily="66" charset="0"/>
              </a:rPr>
              <a:t>previous sounds (recent)     </a:t>
            </a:r>
            <a:r>
              <a:rPr lang="en-GB" sz="1600" dirty="0">
                <a:latin typeface="Comic Sans MS" panose="030F0702030302020204" pitchFamily="66" charset="0"/>
              </a:rPr>
              <a:t>previous irregular/tricky words </a:t>
            </a:r>
          </a:p>
        </p:txBody>
      </p:sp>
      <p:sp>
        <p:nvSpPr>
          <p:cNvPr id="13" name="Oval 12">
            <a:extLst>
              <a:ext uri="{FF2B5EF4-FFF2-40B4-BE49-F238E27FC236}">
                <a16:creationId xmlns:a16="http://schemas.microsoft.com/office/drawing/2014/main" id="{90B8A248-80DB-45CB-A124-03A6E7B94214}"/>
              </a:ext>
            </a:extLst>
          </p:cNvPr>
          <p:cNvSpPr/>
          <p:nvPr/>
        </p:nvSpPr>
        <p:spPr>
          <a:xfrm>
            <a:off x="4692460" y="5427589"/>
            <a:ext cx="426609" cy="2793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a:extLst>
              <a:ext uri="{FF2B5EF4-FFF2-40B4-BE49-F238E27FC236}">
                <a16:creationId xmlns:a16="http://schemas.microsoft.com/office/drawing/2014/main" id="{C8AF0D02-757D-44ED-A391-A3DE587D3DFE}"/>
              </a:ext>
            </a:extLst>
          </p:cNvPr>
          <p:cNvSpPr/>
          <p:nvPr/>
        </p:nvSpPr>
        <p:spPr>
          <a:xfrm>
            <a:off x="4160432" y="5163856"/>
            <a:ext cx="426609" cy="2793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4212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11CB7C-2553-4E08-851F-D344F6B43180}"/>
              </a:ext>
            </a:extLst>
          </p:cNvPr>
          <p:cNvSpPr txBox="1">
            <a:spLocks/>
          </p:cNvSpPr>
          <p:nvPr/>
        </p:nvSpPr>
        <p:spPr>
          <a:xfrm>
            <a:off x="924441" y="326286"/>
            <a:ext cx="7766936" cy="82211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3600" dirty="0">
                <a:solidFill>
                  <a:schemeClr val="tx1"/>
                </a:solidFill>
                <a:latin typeface="Comic Sans MS" panose="030F0702030302020204" pitchFamily="66" charset="0"/>
              </a:rPr>
              <a:t>How to help at home</a:t>
            </a:r>
          </a:p>
        </p:txBody>
      </p:sp>
      <p:sp>
        <p:nvSpPr>
          <p:cNvPr id="5" name="Rectangle 4">
            <a:extLst>
              <a:ext uri="{FF2B5EF4-FFF2-40B4-BE49-F238E27FC236}">
                <a16:creationId xmlns:a16="http://schemas.microsoft.com/office/drawing/2014/main" id="{9783BDDD-458E-4BC7-9020-92453A4B9A41}"/>
              </a:ext>
            </a:extLst>
          </p:cNvPr>
          <p:cNvSpPr/>
          <p:nvPr/>
        </p:nvSpPr>
        <p:spPr>
          <a:xfrm>
            <a:off x="924441" y="1490008"/>
            <a:ext cx="7237663" cy="4401205"/>
          </a:xfrm>
          <a:prstGeom prst="rect">
            <a:avLst/>
          </a:prstGeom>
        </p:spPr>
        <p:txBody>
          <a:bodyPr wrap="square">
            <a:spAutoFit/>
          </a:bodyPr>
          <a:lstStyle/>
          <a:p>
            <a:pPr marL="342900" indent="-342900">
              <a:buFont typeface="Arial" panose="020B0604020202020204" pitchFamily="34" charset="0"/>
              <a:buChar char="•"/>
            </a:pPr>
            <a:r>
              <a:rPr lang="en-GB" sz="2000" dirty="0">
                <a:latin typeface="Comic Sans MS" panose="030F0702030302020204" pitchFamily="66" charset="0"/>
              </a:rPr>
              <a:t>Read the books that have been sent home with your child (access online books too):</a:t>
            </a:r>
          </a:p>
          <a:p>
            <a:pPr marL="800100" lvl="1" indent="-342900">
              <a:buFont typeface="Arial" panose="020B0604020202020204" pitchFamily="34" charset="0"/>
              <a:buChar char="•"/>
            </a:pPr>
            <a:r>
              <a:rPr lang="en-GB" sz="2000" dirty="0">
                <a:latin typeface="Comic Sans MS" panose="030F0702030302020204" pitchFamily="66" charset="0"/>
              </a:rPr>
              <a:t>recommended daily </a:t>
            </a:r>
          </a:p>
          <a:p>
            <a:pPr marL="800100" lvl="1" indent="-342900">
              <a:buFont typeface="Arial" panose="020B0604020202020204" pitchFamily="34" charset="0"/>
              <a:buChar char="•"/>
            </a:pPr>
            <a:r>
              <a:rPr lang="en-GB" sz="2000" dirty="0">
                <a:latin typeface="Comic Sans MS" panose="030F0702030302020204" pitchFamily="66" charset="0"/>
              </a:rPr>
              <a:t>use the inside covers for guidance and phonics practice</a:t>
            </a:r>
          </a:p>
          <a:p>
            <a:pPr marL="800100" lvl="1"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Be careful </a:t>
            </a:r>
            <a:r>
              <a:rPr lang="en-GB" sz="2000" b="1" dirty="0">
                <a:latin typeface="Comic Sans MS" panose="030F0702030302020204" pitchFamily="66" charset="0"/>
              </a:rPr>
              <a:t>to avoid</a:t>
            </a:r>
            <a:r>
              <a:rPr lang="en-GB" sz="2000" dirty="0">
                <a:latin typeface="Comic Sans MS" panose="030F0702030302020204" pitchFamily="66" charset="0"/>
              </a:rPr>
              <a:t> a ‘schwa’ when discussing and modelling the sounds e.g. for /m/ - “</a:t>
            </a:r>
            <a:r>
              <a:rPr lang="en-GB" sz="2000" dirty="0">
                <a:solidFill>
                  <a:schemeClr val="accent4"/>
                </a:solidFill>
                <a:latin typeface="Comic Sans MS" panose="030F0702030302020204" pitchFamily="66" charset="0"/>
              </a:rPr>
              <a:t>mm</a:t>
            </a:r>
            <a:r>
              <a:rPr lang="en-GB" sz="2000" dirty="0">
                <a:latin typeface="Comic Sans MS" panose="030F0702030302020204" pitchFamily="66" charset="0"/>
              </a:rPr>
              <a:t>” not “</a:t>
            </a:r>
            <a:r>
              <a:rPr lang="en-GB" sz="2000" dirty="0">
                <a:solidFill>
                  <a:srgbClr val="FF0000"/>
                </a:solidFill>
                <a:latin typeface="Comic Sans MS" panose="030F0702030302020204" pitchFamily="66" charset="0"/>
              </a:rPr>
              <a:t>m-uh</a:t>
            </a:r>
            <a:r>
              <a:rPr lang="en-GB" sz="2000" dirty="0">
                <a:latin typeface="Comic Sans MS" panose="030F0702030302020204" pitchFamily="66" charset="0"/>
              </a:rPr>
              <a:t>”, for /j/ - “</a:t>
            </a:r>
            <a:r>
              <a:rPr lang="en-GB" sz="2000" dirty="0">
                <a:solidFill>
                  <a:schemeClr val="accent4"/>
                </a:solidFill>
                <a:latin typeface="Comic Sans MS" panose="030F0702030302020204" pitchFamily="66" charset="0"/>
              </a:rPr>
              <a:t>j</a:t>
            </a:r>
            <a:r>
              <a:rPr lang="en-GB" sz="2000" dirty="0">
                <a:latin typeface="Comic Sans MS" panose="030F0702030302020204" pitchFamily="66" charset="0"/>
              </a:rPr>
              <a:t>” not “</a:t>
            </a:r>
            <a:r>
              <a:rPr lang="en-GB" sz="2000" dirty="0">
                <a:solidFill>
                  <a:srgbClr val="FF0000"/>
                </a:solidFill>
                <a:latin typeface="Comic Sans MS" panose="030F0702030302020204" pitchFamily="66" charset="0"/>
              </a:rPr>
              <a:t>j-uh</a:t>
            </a:r>
            <a:r>
              <a:rPr lang="en-GB" sz="2000" dirty="0">
                <a:latin typeface="Comic Sans MS" panose="030F0702030302020204" pitchFamily="66" charset="0"/>
              </a:rPr>
              <a:t>”, for /l/ - “</a:t>
            </a:r>
            <a:r>
              <a:rPr lang="en-GB" sz="2000" dirty="0" err="1">
                <a:solidFill>
                  <a:schemeClr val="accent4"/>
                </a:solidFill>
                <a:latin typeface="Comic Sans MS" panose="030F0702030302020204" pitchFamily="66" charset="0"/>
              </a:rPr>
              <a:t>ll</a:t>
            </a:r>
            <a:r>
              <a:rPr lang="en-GB" sz="2000" dirty="0">
                <a:latin typeface="Comic Sans MS" panose="030F0702030302020204" pitchFamily="66" charset="0"/>
              </a:rPr>
              <a:t>” not “</a:t>
            </a:r>
            <a:r>
              <a:rPr lang="en-GB" sz="2000" dirty="0">
                <a:solidFill>
                  <a:srgbClr val="FF0000"/>
                </a:solidFill>
                <a:latin typeface="Comic Sans MS" panose="030F0702030302020204" pitchFamily="66" charset="0"/>
              </a:rPr>
              <a:t>l-uh</a:t>
            </a:r>
            <a:r>
              <a:rPr lang="en-GB" sz="2000" dirty="0">
                <a:latin typeface="Comic Sans MS" panose="030F0702030302020204" pitchFamily="66" charset="0"/>
              </a:rPr>
              <a:t>”</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Spelling practice</a:t>
            </a:r>
          </a:p>
          <a:p>
            <a:pPr marL="800100" lvl="1" indent="-342900">
              <a:buFont typeface="Arial" panose="020B0604020202020204" pitchFamily="34" charset="0"/>
              <a:buChar char="•"/>
            </a:pPr>
            <a:r>
              <a:rPr lang="en-GB" sz="2000" dirty="0">
                <a:latin typeface="Comic Sans MS" panose="030F0702030302020204" pitchFamily="66" charset="0"/>
              </a:rPr>
              <a:t>support your child when practising their spellings </a:t>
            </a:r>
          </a:p>
          <a:p>
            <a:pPr marL="800100" lvl="1" indent="-342900">
              <a:buFont typeface="Arial" panose="020B0604020202020204" pitchFamily="34" charset="0"/>
              <a:buChar char="•"/>
            </a:pPr>
            <a:r>
              <a:rPr lang="en-GB" sz="2000" dirty="0">
                <a:latin typeface="Comic Sans MS" panose="030F0702030302020204" pitchFamily="66" charset="0"/>
              </a:rPr>
              <a:t>rhymes, spelling patterns, dictation </a:t>
            </a:r>
          </a:p>
          <a:p>
            <a:pPr marL="800100" lvl="1" indent="-342900">
              <a:buFont typeface="Arial" panose="020B0604020202020204" pitchFamily="34" charset="0"/>
              <a:buChar char="•"/>
            </a:pPr>
            <a:endParaRPr lang="en-GB" sz="2000" dirty="0">
              <a:latin typeface="Comic Sans MS" panose="030F0702030302020204" pitchFamily="66" charset="0"/>
            </a:endParaRPr>
          </a:p>
        </p:txBody>
      </p:sp>
    </p:spTree>
    <p:extLst>
      <p:ext uri="{BB962C8B-B14F-4D97-AF65-F5344CB8AC3E}">
        <p14:creationId xmlns:p14="http://schemas.microsoft.com/office/powerpoint/2010/main" val="424855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3399" y="0"/>
            <a:ext cx="3400290" cy="1246944"/>
          </a:xfrm>
          <a:prstGeom prst="rect">
            <a:avLst/>
          </a:prstGeom>
        </p:spPr>
        <p:txBody>
          <a:bodyPr wrap="none">
            <a:spAutoFit/>
          </a:bodyPr>
          <a:lstStyle/>
          <a:p>
            <a:pPr>
              <a:lnSpc>
                <a:spcPct val="250000"/>
              </a:lnSpc>
            </a:pPr>
            <a:r>
              <a:rPr lang="en-GB" sz="3600" dirty="0">
                <a:solidFill>
                  <a:schemeClr val="tx1"/>
                </a:solidFill>
                <a:latin typeface="Comic Sans MS" panose="030F0702030302020204" pitchFamily="66" charset="0"/>
              </a:rPr>
              <a:t>Any questions?</a:t>
            </a:r>
          </a:p>
        </p:txBody>
      </p:sp>
    </p:spTree>
    <p:extLst>
      <p:ext uri="{BB962C8B-B14F-4D97-AF65-F5344CB8AC3E}">
        <p14:creationId xmlns:p14="http://schemas.microsoft.com/office/powerpoint/2010/main" val="317264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65890852"/>
              </p:ext>
            </p:extLst>
          </p:nvPr>
        </p:nvGraphicFramePr>
        <p:xfrm>
          <a:off x="571500" y="159797"/>
          <a:ext cx="10115550" cy="6766560"/>
        </p:xfrm>
        <a:graphic>
          <a:graphicData uri="http://schemas.openxmlformats.org/drawingml/2006/table">
            <a:tbl>
              <a:tblPr firstRow="1" bandRow="1">
                <a:tableStyleId>{5940675A-B579-460E-94D1-54222C63F5DA}</a:tableStyleId>
              </a:tblPr>
              <a:tblGrid>
                <a:gridCol w="1881235">
                  <a:extLst>
                    <a:ext uri="{9D8B030D-6E8A-4147-A177-3AD203B41FA5}">
                      <a16:colId xmlns:a16="http://schemas.microsoft.com/office/drawing/2014/main" val="1781175011"/>
                    </a:ext>
                  </a:extLst>
                </a:gridCol>
                <a:gridCol w="8234315">
                  <a:extLst>
                    <a:ext uri="{9D8B030D-6E8A-4147-A177-3AD203B41FA5}">
                      <a16:colId xmlns:a16="http://schemas.microsoft.com/office/drawing/2014/main" val="2527256188"/>
                    </a:ext>
                  </a:extLst>
                </a:gridCol>
              </a:tblGrid>
              <a:tr h="1029715">
                <a:tc gridSpan="2">
                  <a:txBody>
                    <a:bodyPr/>
                    <a:lstStyle/>
                    <a:p>
                      <a:pPr>
                        <a:lnSpc>
                          <a:spcPct val="250000"/>
                        </a:lnSpc>
                      </a:pPr>
                      <a:endParaRPr lang="en-GB" sz="3600" b="0" baseline="0" dirty="0">
                        <a:latin typeface="Comic Sans MS" panose="030F0702030302020204" pitchFamily="66"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latin typeface="Comic Sans MS" panose="030F07020303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6329025"/>
                  </a:ext>
                </a:extLst>
              </a:tr>
              <a:tr h="4422369">
                <a:tc>
                  <a:txBody>
                    <a:bodyPr/>
                    <a:lstStyle/>
                    <a:p>
                      <a:pPr>
                        <a:lnSpc>
                          <a:spcPct val="250000"/>
                        </a:lnSpc>
                      </a:pPr>
                      <a:r>
                        <a:rPr lang="en-GB" b="1" dirty="0">
                          <a:latin typeface="Comic Sans MS" panose="030F0702030302020204" pitchFamily="66" charset="0"/>
                        </a:rPr>
                        <a:t>Introduce</a:t>
                      </a:r>
                    </a:p>
                    <a:p>
                      <a:pPr>
                        <a:lnSpc>
                          <a:spcPct val="250000"/>
                        </a:lnSpc>
                      </a:pPr>
                      <a:r>
                        <a:rPr lang="en-GB" b="1" dirty="0">
                          <a:latin typeface="Comic Sans MS" panose="030F0702030302020204" pitchFamily="66" charset="0"/>
                        </a:rPr>
                        <a:t>Revisit/review</a:t>
                      </a:r>
                    </a:p>
                    <a:p>
                      <a:pPr>
                        <a:lnSpc>
                          <a:spcPct val="250000"/>
                        </a:lnSpc>
                      </a:pPr>
                      <a:r>
                        <a:rPr lang="en-GB" b="1" dirty="0">
                          <a:latin typeface="Comic Sans MS" panose="030F0702030302020204" pitchFamily="66" charset="0"/>
                        </a:rPr>
                        <a:t>Teach</a:t>
                      </a:r>
                    </a:p>
                    <a:p>
                      <a:pPr>
                        <a:lnSpc>
                          <a:spcPct val="250000"/>
                        </a:lnSpc>
                      </a:pPr>
                      <a:r>
                        <a:rPr lang="en-GB" b="1" dirty="0">
                          <a:latin typeface="Comic Sans MS" panose="030F0702030302020204" pitchFamily="66" charset="0"/>
                        </a:rPr>
                        <a:t>Practice</a:t>
                      </a:r>
                    </a:p>
                    <a:p>
                      <a:pPr>
                        <a:lnSpc>
                          <a:spcPct val="250000"/>
                        </a:lnSpc>
                      </a:pPr>
                      <a:r>
                        <a:rPr lang="en-GB" b="1" dirty="0">
                          <a:latin typeface="Comic Sans MS" panose="030F0702030302020204" pitchFamily="66" charset="0"/>
                        </a:rPr>
                        <a:t>Apply</a:t>
                      </a:r>
                    </a:p>
                    <a:p>
                      <a:pPr>
                        <a:lnSpc>
                          <a:spcPct val="250000"/>
                        </a:lnSpc>
                      </a:pPr>
                      <a:endParaRPr lang="en-GB" b="1" dirty="0">
                        <a:latin typeface="Comic Sans MS" panose="030F0702030302020204" pitchFamily="66" charset="0"/>
                      </a:endParaRPr>
                    </a:p>
                    <a:p>
                      <a:pPr>
                        <a:lnSpc>
                          <a:spcPct val="250000"/>
                        </a:lnSpc>
                      </a:pPr>
                      <a:r>
                        <a:rPr lang="en-GB" b="1" dirty="0">
                          <a:latin typeface="Comic Sans MS" panose="030F0702030302020204" pitchFamily="66" charset="0"/>
                        </a:rPr>
                        <a:t>Assess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50000"/>
                        </a:lnSpc>
                      </a:pPr>
                      <a:r>
                        <a:rPr lang="en-GB" dirty="0">
                          <a:latin typeface="Comic Sans MS" panose="030F0702030302020204" pitchFamily="66" charset="0"/>
                        </a:rPr>
                        <a:t>Learning intentions</a:t>
                      </a:r>
                      <a:r>
                        <a:rPr lang="en-GB" baseline="0" dirty="0">
                          <a:latin typeface="Comic Sans MS" panose="030F0702030302020204" pitchFamily="66" charset="0"/>
                        </a:rPr>
                        <a:t> at the start of the session</a:t>
                      </a:r>
                    </a:p>
                    <a:p>
                      <a:pPr>
                        <a:lnSpc>
                          <a:spcPct val="250000"/>
                        </a:lnSpc>
                      </a:pPr>
                      <a:r>
                        <a:rPr lang="en-GB" dirty="0">
                          <a:latin typeface="Comic Sans MS" panose="030F0702030302020204" pitchFamily="66" charset="0"/>
                        </a:rPr>
                        <a:t>Previously learned</a:t>
                      </a:r>
                      <a:r>
                        <a:rPr lang="en-GB" baseline="0" dirty="0">
                          <a:latin typeface="Comic Sans MS" panose="030F0702030302020204" pitchFamily="66" charset="0"/>
                        </a:rPr>
                        <a:t> sounds, blending  reading and segmenting for spelling</a:t>
                      </a:r>
                    </a:p>
                    <a:p>
                      <a:pPr>
                        <a:lnSpc>
                          <a:spcPct val="250000"/>
                        </a:lnSpc>
                      </a:pPr>
                      <a:r>
                        <a:rPr lang="en-GB" baseline="0" dirty="0">
                          <a:latin typeface="Comic Sans MS" panose="030F0702030302020204" pitchFamily="66" charset="0"/>
                        </a:rPr>
                        <a:t>Sounds, reading, spelling, high frequency (common) words</a:t>
                      </a:r>
                    </a:p>
                    <a:p>
                      <a:pPr>
                        <a:lnSpc>
                          <a:spcPct val="250000"/>
                        </a:lnSpc>
                      </a:pPr>
                      <a:r>
                        <a:rPr lang="en-GB" baseline="0" dirty="0">
                          <a:latin typeface="Comic Sans MS" panose="030F0702030302020204" pitchFamily="66" charset="0"/>
                        </a:rPr>
                        <a:t>Practice opportunities including games and focus tasks</a:t>
                      </a:r>
                    </a:p>
                    <a:p>
                      <a:pPr>
                        <a:lnSpc>
                          <a:spcPct val="100000"/>
                        </a:lnSpc>
                      </a:pPr>
                      <a:endParaRPr lang="en-GB" baseline="0" dirty="0">
                        <a:latin typeface="Comic Sans MS" panose="030F0702030302020204" pitchFamily="66" charset="0"/>
                      </a:endParaRPr>
                    </a:p>
                    <a:p>
                      <a:pPr>
                        <a:lnSpc>
                          <a:spcPct val="100000"/>
                        </a:lnSpc>
                      </a:pPr>
                      <a:r>
                        <a:rPr lang="en-GB" baseline="0" dirty="0">
                          <a:latin typeface="Comic Sans MS" panose="030F0702030302020204" pitchFamily="66" charset="0"/>
                        </a:rPr>
                        <a:t>Language sessions provide opportunities to apply reading, spelling and writing of captions and sentences including irregular/not fully decodable common words. Decodable reading books.</a:t>
                      </a:r>
                    </a:p>
                    <a:p>
                      <a:pPr>
                        <a:lnSpc>
                          <a:spcPct val="100000"/>
                        </a:lnSpc>
                      </a:pPr>
                      <a:endParaRPr lang="en-GB" dirty="0">
                        <a:latin typeface="Comic Sans MS" panose="030F0702030302020204" pitchFamily="66" charset="0"/>
                      </a:endParaRPr>
                    </a:p>
                    <a:p>
                      <a:pPr>
                        <a:lnSpc>
                          <a:spcPct val="100000"/>
                        </a:lnSpc>
                      </a:pPr>
                      <a:endParaRPr lang="en-GB" dirty="0">
                        <a:latin typeface="Comic Sans MS" panose="030F0702030302020204" pitchFamily="66" charset="0"/>
                      </a:endParaRPr>
                    </a:p>
                    <a:p>
                      <a:pPr>
                        <a:lnSpc>
                          <a:spcPct val="100000"/>
                        </a:lnSpc>
                      </a:pPr>
                      <a:r>
                        <a:rPr lang="en-GB" dirty="0">
                          <a:latin typeface="Comic Sans MS" panose="030F0702030302020204" pitchFamily="66" charset="0"/>
                        </a:rPr>
                        <a:t>Ongoing daily from interactions and at</a:t>
                      </a:r>
                      <a:r>
                        <a:rPr lang="en-GB" baseline="0" dirty="0">
                          <a:latin typeface="Comic Sans MS" panose="030F0702030302020204" pitchFamily="66" charset="0"/>
                        </a:rPr>
                        <a:t> regular intervals following teaching periods. Allows any gaps to be quickly addressed so children do not fall behind</a:t>
                      </a:r>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839016"/>
                  </a:ext>
                </a:extLst>
              </a:tr>
            </a:tbl>
          </a:graphicData>
        </a:graphic>
      </p:graphicFrame>
      <p:sp>
        <p:nvSpPr>
          <p:cNvPr id="2" name="TextBox 1">
            <a:extLst>
              <a:ext uri="{FF2B5EF4-FFF2-40B4-BE49-F238E27FC236}">
                <a16:creationId xmlns:a16="http://schemas.microsoft.com/office/drawing/2014/main" id="{BEAF8F73-16D0-4D24-8237-45957B7BE2AA}"/>
              </a:ext>
            </a:extLst>
          </p:cNvPr>
          <p:cNvSpPr txBox="1"/>
          <p:nvPr/>
        </p:nvSpPr>
        <p:spPr>
          <a:xfrm>
            <a:off x="409575" y="340772"/>
            <a:ext cx="10115550" cy="923330"/>
          </a:xfrm>
          <a:prstGeom prst="rect">
            <a:avLst/>
          </a:prstGeom>
          <a:noFill/>
        </p:spPr>
        <p:txBody>
          <a:bodyPr wrap="square" rtlCol="0">
            <a:spAutoFit/>
          </a:bodyPr>
          <a:lstStyle/>
          <a:p>
            <a:r>
              <a:rPr lang="en-GB" sz="3600" dirty="0">
                <a:latin typeface="Comic Sans MS" panose="030F0702030302020204" pitchFamily="66" charset="0"/>
              </a:rPr>
              <a:t>Teaching sequence and lesson structure</a:t>
            </a:r>
          </a:p>
          <a:p>
            <a:endParaRPr lang="en-GB" dirty="0"/>
          </a:p>
        </p:txBody>
      </p:sp>
    </p:spTree>
    <p:extLst>
      <p:ext uri="{BB962C8B-B14F-4D97-AF65-F5344CB8AC3E}">
        <p14:creationId xmlns:p14="http://schemas.microsoft.com/office/powerpoint/2010/main" val="326576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6482" y="1430759"/>
            <a:ext cx="5392679" cy="5016758"/>
          </a:xfrm>
          <a:prstGeom prst="rect">
            <a:avLst/>
          </a:prstGeom>
        </p:spPr>
        <p:txBody>
          <a:bodyPr wrap="square">
            <a:spAutoFit/>
          </a:bodyPr>
          <a:lstStyle/>
          <a:p>
            <a:r>
              <a:rPr lang="en-GB" sz="2000" b="1" dirty="0">
                <a:latin typeface="Comic Sans MS" panose="030F0702030302020204" pitchFamily="66" charset="0"/>
              </a:rPr>
              <a:t>Phonological awareness (Nursery)</a:t>
            </a:r>
          </a:p>
          <a:p>
            <a:pPr algn="ctr"/>
            <a:endParaRPr lang="en-GB" sz="2000" b="1"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Stories, rhymes, games, discussions to develop:</a:t>
            </a:r>
          </a:p>
          <a:p>
            <a:pPr marL="800100" lvl="1" indent="-342900">
              <a:buFont typeface="Courier New" panose="02070309020205020404" pitchFamily="49" charset="0"/>
              <a:buChar char="o"/>
            </a:pPr>
            <a:r>
              <a:rPr lang="en-GB" sz="2000" dirty="0">
                <a:latin typeface="Comic Sans MS" panose="030F0702030302020204" pitchFamily="66" charset="0"/>
              </a:rPr>
              <a:t>listening skills </a:t>
            </a:r>
          </a:p>
          <a:p>
            <a:pPr marL="800100" lvl="1" indent="-342900">
              <a:buFont typeface="Courier New" panose="02070309020205020404" pitchFamily="49" charset="0"/>
              <a:buChar char="o"/>
            </a:pPr>
            <a:r>
              <a:rPr lang="en-GB" sz="2000" dirty="0">
                <a:latin typeface="Comic Sans MS" panose="030F0702030302020204" pitchFamily="66" charset="0"/>
              </a:rPr>
              <a:t>knowledge of alliteration, rhyming and syllables</a:t>
            </a:r>
          </a:p>
          <a:p>
            <a:pPr marL="800100" lvl="1" indent="-342900">
              <a:buFont typeface="Courier New" panose="02070309020205020404" pitchFamily="49" charset="0"/>
              <a:buChar char="o"/>
            </a:pPr>
            <a:r>
              <a:rPr lang="en-GB" sz="2000" dirty="0">
                <a:latin typeface="Comic Sans MS" panose="030F0702030302020204" pitchFamily="66" charset="0"/>
              </a:rPr>
              <a:t>segmenting and blending skills</a:t>
            </a:r>
          </a:p>
          <a:p>
            <a:pPr lvl="1"/>
            <a:endParaRPr lang="en-GB" sz="2000" dirty="0">
              <a:latin typeface="Comic Sans MS" panose="030F0702030302020204" pitchFamily="66" charset="0"/>
            </a:endParaRPr>
          </a:p>
          <a:p>
            <a:pPr lvl="1"/>
            <a:endParaRPr lang="en-GB" sz="2000" dirty="0">
              <a:latin typeface="Comic Sans MS" panose="030F0702030302020204" pitchFamily="66" charset="0"/>
            </a:endParaRPr>
          </a:p>
          <a:p>
            <a:pPr marL="0" lvl="1"/>
            <a:r>
              <a:rPr lang="en-GB" sz="2000" dirty="0">
                <a:latin typeface="Comic Sans MS" panose="030F0702030302020204" pitchFamily="66" charset="0"/>
              </a:rPr>
              <a:t>  </a:t>
            </a:r>
            <a:r>
              <a:rPr lang="en-GB" sz="2000" b="1" dirty="0">
                <a:latin typeface="Comic Sans MS" panose="030F0702030302020204" pitchFamily="66" charset="0"/>
              </a:rPr>
              <a:t>Phase 2 – 4 (Reception)</a:t>
            </a:r>
          </a:p>
          <a:p>
            <a:pPr marL="0" lvl="1"/>
            <a:r>
              <a:rPr lang="en-GB" sz="2000" b="1" dirty="0">
                <a:latin typeface="Comic Sans MS" panose="030F0702030302020204" pitchFamily="66" charset="0"/>
              </a:rPr>
              <a:t> </a:t>
            </a:r>
          </a:p>
          <a:p>
            <a:pPr marL="342900" indent="-342900">
              <a:buFont typeface="Arial" panose="020B0604020202020204" pitchFamily="34" charset="0"/>
              <a:buChar char="•"/>
            </a:pPr>
            <a:r>
              <a:rPr lang="en-GB" sz="2000" dirty="0">
                <a:latin typeface="Comic Sans MS" panose="030F0702030302020204" pitchFamily="66" charset="0"/>
              </a:rPr>
              <a:t>s, a, t, p…(see table) </a:t>
            </a:r>
          </a:p>
          <a:p>
            <a:pPr marL="342900" indent="-342900">
              <a:buFont typeface="Arial" panose="020B0604020202020204" pitchFamily="34" charset="0"/>
              <a:buChar char="•"/>
            </a:pPr>
            <a:r>
              <a:rPr lang="en-GB" sz="2000" dirty="0">
                <a:latin typeface="Comic Sans MS" panose="030F0702030302020204" pitchFamily="66" charset="0"/>
              </a:rPr>
              <a:t>to, the, no, go…(see table) </a:t>
            </a:r>
          </a:p>
          <a:p>
            <a:pPr marL="342900" indent="-342900">
              <a:buFont typeface="Arial" panose="020B0604020202020204" pitchFamily="34" charset="0"/>
              <a:buChar char="•"/>
            </a:pPr>
            <a:r>
              <a:rPr lang="en-GB" sz="2000" dirty="0">
                <a:latin typeface="Comic Sans MS" panose="030F0702030302020204" pitchFamily="66" charset="0"/>
              </a:rPr>
              <a:t>Language rich environment</a:t>
            </a:r>
          </a:p>
          <a:p>
            <a:endParaRPr lang="en-GB" sz="2000" dirty="0">
              <a:latin typeface="Comic Sans MS" panose="030F0702030302020204" pitchFamily="66" charset="0"/>
            </a:endParaRPr>
          </a:p>
        </p:txBody>
      </p:sp>
      <p:sp>
        <p:nvSpPr>
          <p:cNvPr id="9" name="Title 1"/>
          <p:cNvSpPr>
            <a:spLocks noGrp="1"/>
          </p:cNvSpPr>
          <p:nvPr>
            <p:ph type="title"/>
          </p:nvPr>
        </p:nvSpPr>
        <p:spPr>
          <a:xfrm>
            <a:off x="239378" y="307497"/>
            <a:ext cx="10515600" cy="1325563"/>
          </a:xfrm>
        </p:spPr>
        <p:txBody>
          <a:bodyPr>
            <a:normAutofit/>
          </a:bodyPr>
          <a:lstStyle/>
          <a:p>
            <a:r>
              <a:rPr lang="en-GB" sz="3600" dirty="0">
                <a:solidFill>
                  <a:schemeClr val="tx1"/>
                </a:solidFill>
                <a:latin typeface="Comic Sans MS" panose="030F0702030302020204" pitchFamily="66" charset="0"/>
              </a:rPr>
              <a:t>Phonic phases</a:t>
            </a:r>
          </a:p>
        </p:txBody>
      </p:sp>
      <p:pic>
        <p:nvPicPr>
          <p:cNvPr id="10" name="Picture 9"/>
          <p:cNvPicPr>
            <a:picLocks noChangeAspect="1"/>
          </p:cNvPicPr>
          <p:nvPr/>
        </p:nvPicPr>
        <p:blipFill>
          <a:blip r:embed="rId2"/>
          <a:stretch>
            <a:fillRect/>
          </a:stretch>
        </p:blipFill>
        <p:spPr>
          <a:xfrm>
            <a:off x="6120900" y="606787"/>
            <a:ext cx="5537699" cy="6028381"/>
          </a:xfrm>
          <a:prstGeom prst="rect">
            <a:avLst/>
          </a:prstGeom>
          <a:ln w="38100">
            <a:solidFill>
              <a:schemeClr val="tx1"/>
            </a:solidFill>
          </a:ln>
        </p:spPr>
      </p:pic>
    </p:spTree>
    <p:extLst>
      <p:ext uri="{BB962C8B-B14F-4D97-AF65-F5344CB8AC3E}">
        <p14:creationId xmlns:p14="http://schemas.microsoft.com/office/powerpoint/2010/main" val="117877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6950" y="114300"/>
            <a:ext cx="5490125" cy="830997"/>
          </a:xfrm>
          <a:prstGeom prst="rect">
            <a:avLst/>
          </a:prstGeom>
        </p:spPr>
        <p:txBody>
          <a:bodyPr wrap="square">
            <a:spAutoFit/>
          </a:bodyPr>
          <a:lstStyle/>
          <a:p>
            <a:r>
              <a:rPr lang="en-GB" sz="2400" b="1" dirty="0">
                <a:latin typeface="Comic Sans MS" panose="030F0702030302020204" pitchFamily="66" charset="0"/>
              </a:rPr>
              <a:t>Phase 5 - 6 (KS1 – Years 1 and 2) </a:t>
            </a:r>
            <a:endParaRPr lang="en-GB" sz="2400" dirty="0">
              <a:latin typeface="Comic Sans MS" panose="030F0702030302020204" pitchFamily="66" charset="0"/>
            </a:endParaRPr>
          </a:p>
          <a:p>
            <a:endParaRPr lang="en-GB"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39700" y="114300"/>
            <a:ext cx="5054600" cy="6455603"/>
          </a:xfrm>
          <a:prstGeom prst="rect">
            <a:avLst/>
          </a:prstGeom>
          <a:ln w="28575">
            <a:solidFill>
              <a:schemeClr val="tx1"/>
            </a:solidFill>
          </a:ln>
        </p:spPr>
      </p:pic>
      <p:pic>
        <p:nvPicPr>
          <p:cNvPr id="8" name="Picture 7"/>
          <p:cNvPicPr>
            <a:picLocks noChangeAspect="1"/>
          </p:cNvPicPr>
          <p:nvPr/>
        </p:nvPicPr>
        <p:blipFill>
          <a:blip r:embed="rId3"/>
          <a:stretch>
            <a:fillRect/>
          </a:stretch>
        </p:blipFill>
        <p:spPr>
          <a:xfrm>
            <a:off x="5707566" y="4466944"/>
            <a:ext cx="4541361" cy="2102959"/>
          </a:xfrm>
          <a:prstGeom prst="rect">
            <a:avLst/>
          </a:prstGeom>
          <a:ln w="38100">
            <a:solidFill>
              <a:schemeClr val="tx1"/>
            </a:solidFill>
          </a:ln>
        </p:spPr>
      </p:pic>
      <p:sp>
        <p:nvSpPr>
          <p:cNvPr id="9" name="Rectangle 8"/>
          <p:cNvSpPr/>
          <p:nvPr/>
        </p:nvSpPr>
        <p:spPr>
          <a:xfrm>
            <a:off x="5568882" y="681292"/>
            <a:ext cx="6407330" cy="3734612"/>
          </a:xfrm>
          <a:prstGeom prst="rect">
            <a:avLst/>
          </a:prstGeom>
        </p:spPr>
        <p:txBody>
          <a:bodyPr wrap="square">
            <a:spAutoFit/>
          </a:bodyPr>
          <a:lstStyle/>
          <a:p>
            <a:pPr>
              <a:lnSpc>
                <a:spcPct val="150000"/>
              </a:lnSpc>
            </a:pPr>
            <a:r>
              <a:rPr lang="en-GB" sz="2000" b="1" dirty="0">
                <a:latin typeface="Comic Sans MS" panose="030F0702030302020204" pitchFamily="66" charset="0"/>
              </a:rPr>
              <a:t>Phase 5</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Recaps previous sounds </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Phase 5 knowledge </a:t>
            </a:r>
            <a:r>
              <a:rPr lang="en-GB" sz="2000" dirty="0">
                <a:latin typeface="Comic Sans MS" panose="030F0702030302020204" pitchFamily="66" charset="0"/>
                <a:sym typeface="Wingdings" panose="05000000000000000000" pitchFamily="2" charset="2"/>
              </a:rPr>
              <a:t> </a:t>
            </a:r>
            <a:r>
              <a:rPr lang="en-GB" sz="2000" dirty="0">
                <a:latin typeface="Comic Sans MS" panose="030F0702030302020204" pitchFamily="66" charset="0"/>
              </a:rPr>
              <a:t>new graphemes for reading </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alternative pronunciations </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alternative spellings of all graphemes. </a:t>
            </a:r>
          </a:p>
          <a:p>
            <a:pPr>
              <a:lnSpc>
                <a:spcPct val="150000"/>
              </a:lnSpc>
            </a:pPr>
            <a:r>
              <a:rPr lang="en-GB" sz="2000" b="1" dirty="0">
                <a:latin typeface="Comic Sans MS" panose="030F0702030302020204" pitchFamily="66" charset="0"/>
              </a:rPr>
              <a:t>Phase 6 </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more complex, multi-syllabic words and morphemes such as prefixes and suffixes.</a:t>
            </a:r>
          </a:p>
        </p:txBody>
      </p:sp>
    </p:spTree>
    <p:extLst>
      <p:ext uri="{BB962C8B-B14F-4D97-AF65-F5344CB8AC3E}">
        <p14:creationId xmlns:p14="http://schemas.microsoft.com/office/powerpoint/2010/main" val="384493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4441" y="173886"/>
            <a:ext cx="7766936" cy="822114"/>
          </a:xfrm>
        </p:spPr>
        <p:txBody>
          <a:bodyPr/>
          <a:lstStyle/>
          <a:p>
            <a:pPr algn="l"/>
            <a:r>
              <a:rPr lang="en-GB" sz="3600" dirty="0">
                <a:solidFill>
                  <a:schemeClr val="tx1"/>
                </a:solidFill>
                <a:latin typeface="Comic Sans MS" panose="030F0702030302020204" pitchFamily="66" charset="0"/>
              </a:rPr>
              <a:t>Phonics in Year 3</a:t>
            </a:r>
          </a:p>
        </p:txBody>
      </p:sp>
      <p:sp>
        <p:nvSpPr>
          <p:cNvPr id="4" name="Rectangle 3">
            <a:extLst>
              <a:ext uri="{FF2B5EF4-FFF2-40B4-BE49-F238E27FC236}">
                <a16:creationId xmlns:a16="http://schemas.microsoft.com/office/drawing/2014/main" id="{D9C7AD46-56A0-4734-A925-CBD08015A312}"/>
              </a:ext>
            </a:extLst>
          </p:cNvPr>
          <p:cNvSpPr/>
          <p:nvPr/>
        </p:nvSpPr>
        <p:spPr>
          <a:xfrm>
            <a:off x="924441" y="1490008"/>
            <a:ext cx="7581384" cy="2862322"/>
          </a:xfrm>
          <a:prstGeom prst="rect">
            <a:avLst/>
          </a:prstGeom>
        </p:spPr>
        <p:txBody>
          <a:bodyPr wrap="square">
            <a:spAutoFit/>
          </a:bodyPr>
          <a:lstStyle/>
          <a:p>
            <a:pPr marL="342900" indent="-342900">
              <a:buFont typeface="Arial" panose="020B0604020202020204" pitchFamily="34" charset="0"/>
              <a:buChar char="•"/>
            </a:pPr>
            <a:r>
              <a:rPr lang="en-GB" sz="2000" dirty="0">
                <a:latin typeface="Comic Sans MS" panose="030F0702030302020204" pitchFamily="66" charset="0"/>
              </a:rPr>
              <a:t>Full phonics check in September (up to the end of Phase 6) </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Any gaps or misconceptions are addressed</a:t>
            </a:r>
          </a:p>
          <a:p>
            <a:pPr marL="800100" lvl="1" indent="-342900">
              <a:buFont typeface="Arial" panose="020B0604020202020204" pitchFamily="34" charset="0"/>
              <a:buChar char="•"/>
            </a:pPr>
            <a:r>
              <a:rPr lang="en-GB" sz="2000" dirty="0">
                <a:latin typeface="Comic Sans MS" panose="030F0702030302020204" pitchFamily="66" charset="0"/>
              </a:rPr>
              <a:t>Teaching</a:t>
            </a:r>
          </a:p>
          <a:p>
            <a:pPr marL="800100" lvl="1" indent="-342900">
              <a:buFont typeface="Arial" panose="020B0604020202020204" pitchFamily="34" charset="0"/>
              <a:buChar char="•"/>
            </a:pPr>
            <a:r>
              <a:rPr lang="en-GB" sz="2000" dirty="0">
                <a:latin typeface="Comic Sans MS" panose="030F0702030302020204" pitchFamily="66" charset="0"/>
              </a:rPr>
              <a:t>RAPID (Bug Club intervention programme)</a:t>
            </a:r>
          </a:p>
          <a:p>
            <a:pPr lvl="1"/>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Spelling focus</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Lowest 20% - daily readers  </a:t>
            </a:r>
          </a:p>
        </p:txBody>
      </p:sp>
    </p:spTree>
    <p:extLst>
      <p:ext uri="{BB962C8B-B14F-4D97-AF65-F5344CB8AC3E}">
        <p14:creationId xmlns:p14="http://schemas.microsoft.com/office/powerpoint/2010/main" val="133772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4441" y="173886"/>
            <a:ext cx="7766936" cy="822114"/>
          </a:xfrm>
        </p:spPr>
        <p:txBody>
          <a:bodyPr/>
          <a:lstStyle/>
          <a:p>
            <a:pPr algn="l"/>
            <a:r>
              <a:rPr lang="en-GB" sz="3600" dirty="0">
                <a:solidFill>
                  <a:schemeClr val="tx1"/>
                </a:solidFill>
                <a:latin typeface="Comic Sans MS" panose="030F0702030302020204" pitchFamily="66" charset="0"/>
              </a:rPr>
              <a:t>Phonics </a:t>
            </a:r>
            <a:r>
              <a:rPr lang="en-GB" sz="3600" dirty="0" smtClean="0">
                <a:solidFill>
                  <a:schemeClr val="tx1"/>
                </a:solidFill>
                <a:latin typeface="Comic Sans MS" panose="030F0702030302020204" pitchFamily="66" charset="0"/>
              </a:rPr>
              <a:t>for SEND</a:t>
            </a:r>
            <a:endParaRPr lang="en-GB" sz="3600" dirty="0">
              <a:solidFill>
                <a:schemeClr val="tx1"/>
              </a:solidFill>
              <a:latin typeface="Comic Sans MS" panose="030F0702030302020204" pitchFamily="66" charset="0"/>
            </a:endParaRPr>
          </a:p>
        </p:txBody>
      </p:sp>
      <p:sp>
        <p:nvSpPr>
          <p:cNvPr id="4" name="Rectangle 3">
            <a:extLst>
              <a:ext uri="{FF2B5EF4-FFF2-40B4-BE49-F238E27FC236}">
                <a16:creationId xmlns:a16="http://schemas.microsoft.com/office/drawing/2014/main" id="{D9C7AD46-56A0-4734-A925-CBD08015A312}"/>
              </a:ext>
            </a:extLst>
          </p:cNvPr>
          <p:cNvSpPr/>
          <p:nvPr/>
        </p:nvSpPr>
        <p:spPr>
          <a:xfrm>
            <a:off x="924441" y="1490008"/>
            <a:ext cx="7581384" cy="400110"/>
          </a:xfrm>
          <a:prstGeom prst="rect">
            <a:avLst/>
          </a:prstGeom>
        </p:spPr>
        <p:txBody>
          <a:bodyPr wrap="square">
            <a:spAutoFit/>
          </a:bodyPr>
          <a:lstStyle/>
          <a:p>
            <a:pPr marL="342900" indent="-342900">
              <a:buFont typeface="Arial" panose="020B0604020202020204" pitchFamily="34" charset="0"/>
              <a:buChar char="•"/>
            </a:pPr>
            <a:r>
              <a:rPr lang="en-GB" sz="2000" dirty="0" smtClean="0">
                <a:latin typeface="Comic Sans MS" panose="030F0702030302020204" pitchFamily="66" charset="0"/>
              </a:rPr>
              <a:t>LL to complete </a:t>
            </a:r>
            <a:endParaRPr lang="en-GB" sz="2000" dirty="0">
              <a:latin typeface="Comic Sans MS" panose="030F0702030302020204" pitchFamily="66" charset="0"/>
            </a:endParaRPr>
          </a:p>
        </p:txBody>
      </p:sp>
    </p:spTree>
    <p:extLst>
      <p:ext uri="{BB962C8B-B14F-4D97-AF65-F5344CB8AC3E}">
        <p14:creationId xmlns:p14="http://schemas.microsoft.com/office/powerpoint/2010/main" val="257415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74" y="417425"/>
            <a:ext cx="8596668" cy="1320800"/>
          </a:xfrm>
        </p:spPr>
        <p:txBody>
          <a:bodyPr>
            <a:normAutofit/>
          </a:bodyPr>
          <a:lstStyle/>
          <a:p>
            <a:r>
              <a:rPr lang="en-GB" sz="3600" dirty="0">
                <a:solidFill>
                  <a:schemeClr val="tx1"/>
                </a:solidFill>
                <a:latin typeface="Comic Sans MS" panose="030F0702030302020204" pitchFamily="66" charset="0"/>
              </a:rPr>
              <a:t>Reading</a:t>
            </a:r>
          </a:p>
        </p:txBody>
      </p:sp>
      <p:sp>
        <p:nvSpPr>
          <p:cNvPr id="3" name="Rectangle 2"/>
          <p:cNvSpPr/>
          <p:nvPr/>
        </p:nvSpPr>
        <p:spPr>
          <a:xfrm>
            <a:off x="4231317" y="417425"/>
            <a:ext cx="7739619" cy="523220"/>
          </a:xfrm>
          <a:prstGeom prst="rect">
            <a:avLst/>
          </a:prstGeom>
        </p:spPr>
        <p:txBody>
          <a:bodyPr wrap="none">
            <a:spAutoFit/>
          </a:bodyPr>
          <a:lstStyle/>
          <a:p>
            <a:r>
              <a:rPr lang="en-GB" sz="2800" u="sng" dirty="0" err="1">
                <a:latin typeface="Comic Sans MS" panose="030F0702030302020204" pitchFamily="66" charset="0"/>
                <a:hlinkClick r:id="rId2">
                  <a:extLst>
                    <a:ext uri="{A12FA001-AC4F-418D-AE19-62706E023703}">
                      <ahyp:hlinkClr xmlns="" xmlns:ahyp="http://schemas.microsoft.com/office/drawing/2018/hyperlinkcolor" val="tx"/>
                    </a:ext>
                  </a:extLst>
                </a:hlinkClick>
              </a:rPr>
              <a:t>ActiveLearn</a:t>
            </a:r>
            <a:r>
              <a:rPr lang="en-GB" sz="2800" u="sng" dirty="0">
                <a:latin typeface="Comic Sans MS" panose="030F0702030302020204" pitchFamily="66" charset="0"/>
                <a:hlinkClick r:id="rId2">
                  <a:extLst>
                    <a:ext uri="{A12FA001-AC4F-418D-AE19-62706E023703}">
                      <ahyp:hlinkClr xmlns="" xmlns:ahyp="http://schemas.microsoft.com/office/drawing/2018/hyperlinkcolor" val="tx"/>
                    </a:ext>
                  </a:extLst>
                </a:hlinkClick>
              </a:rPr>
              <a:t> Login </a:t>
            </a:r>
            <a:r>
              <a:rPr lang="en-GB" sz="2800" dirty="0">
                <a:latin typeface="Comic Sans MS" panose="030F0702030302020204" pitchFamily="66" charset="0"/>
                <a:hlinkClick r:id="rId2">
                  <a:extLst>
                    <a:ext uri="{A12FA001-AC4F-418D-AE19-62706E023703}">
                      <ahyp:hlinkClr xmlns="" xmlns:ahyp="http://schemas.microsoft.com/office/drawing/2018/hyperlinkcolor" val="tx"/>
                    </a:ext>
                  </a:extLst>
                </a:hlinkClick>
              </a:rPr>
              <a:t>(activelearnprimary.co.uk)</a:t>
            </a:r>
            <a:endParaRPr lang="en-GB" sz="28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1015050" y="3486368"/>
            <a:ext cx="6460086" cy="2932628"/>
          </a:xfrm>
          <a:prstGeom prst="rect">
            <a:avLst/>
          </a:prstGeom>
        </p:spPr>
      </p:pic>
      <p:sp>
        <p:nvSpPr>
          <p:cNvPr id="7" name="Rectangle 6"/>
          <p:cNvSpPr/>
          <p:nvPr/>
        </p:nvSpPr>
        <p:spPr>
          <a:xfrm>
            <a:off x="838200" y="1429950"/>
            <a:ext cx="10086048" cy="1426288"/>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latin typeface="Comic Sans MS" panose="030F0702030302020204" pitchFamily="66" charset="0"/>
              </a:rPr>
              <a:t>Children apply sound knowledge to reading books (aligned directly to phonics) </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Link to </a:t>
            </a:r>
            <a:r>
              <a:rPr lang="en-GB" sz="2000" dirty="0" err="1">
                <a:latin typeface="Comic Sans MS" panose="030F0702030302020204" pitchFamily="66" charset="0"/>
              </a:rPr>
              <a:t>ActiveLearn</a:t>
            </a:r>
            <a:r>
              <a:rPr lang="en-GB" sz="2000" dirty="0">
                <a:latin typeface="Comic Sans MS" panose="030F0702030302020204" pitchFamily="66" charset="0"/>
              </a:rPr>
              <a:t> (Bug Club) is on school website</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Home access online to reading books</a:t>
            </a:r>
          </a:p>
        </p:txBody>
      </p:sp>
      <p:sp>
        <p:nvSpPr>
          <p:cNvPr id="8" name="Rectangle 7"/>
          <p:cNvSpPr/>
          <p:nvPr/>
        </p:nvSpPr>
        <p:spPr>
          <a:xfrm>
            <a:off x="7665636" y="3218952"/>
            <a:ext cx="4305300" cy="3323987"/>
          </a:xfrm>
          <a:prstGeom prst="rect">
            <a:avLst/>
          </a:prstGeom>
          <a:ln w="38100">
            <a:solidFill>
              <a:schemeClr val="tx1"/>
            </a:solidFill>
          </a:ln>
        </p:spPr>
        <p:txBody>
          <a:bodyPr wrap="square">
            <a:spAutoFit/>
          </a:bodyPr>
          <a:lstStyle/>
          <a:p>
            <a:pPr marL="342900" indent="-342900">
              <a:lnSpc>
                <a:spcPct val="150000"/>
              </a:lnSpc>
              <a:buFont typeface="Arial" panose="020B0604020202020204" pitchFamily="34" charset="0"/>
              <a:buChar char="•"/>
            </a:pPr>
            <a:r>
              <a:rPr lang="en-GB" sz="2000" dirty="0">
                <a:latin typeface="Comic Sans MS" panose="030F0702030302020204" pitchFamily="66" charset="0"/>
              </a:rPr>
              <a:t>Username:</a:t>
            </a:r>
          </a:p>
          <a:p>
            <a:pPr>
              <a:lnSpc>
                <a:spcPct val="150000"/>
              </a:lnSpc>
            </a:pPr>
            <a:r>
              <a:rPr lang="en-GB" sz="2000" dirty="0">
                <a:latin typeface="Comic Sans MS" panose="030F0702030302020204" pitchFamily="66" charset="0"/>
              </a:rPr>
              <a:t>Full first name and the first letter of their surname in capitals. There is no </a:t>
            </a:r>
            <a:r>
              <a:rPr lang="en-GB" sz="2000" dirty="0">
                <a:solidFill>
                  <a:sysClr val="windowText" lastClr="000000"/>
                </a:solidFill>
                <a:latin typeface="Comic Sans MS" panose="030F0702030302020204" pitchFamily="66" charset="0"/>
              </a:rPr>
              <a:t>space</a:t>
            </a:r>
            <a:r>
              <a:rPr lang="en-GB" sz="2000" dirty="0">
                <a:latin typeface="Comic Sans MS" panose="030F0702030302020204" pitchFamily="66" charset="0"/>
              </a:rPr>
              <a:t> between these. </a:t>
            </a:r>
            <a:r>
              <a:rPr lang="en-GB" sz="2000" dirty="0" err="1">
                <a:latin typeface="Comic Sans MS" panose="030F0702030302020204" pitchFamily="66" charset="0"/>
              </a:rPr>
              <a:t>Eg</a:t>
            </a:r>
            <a:r>
              <a:rPr lang="en-GB" sz="2000" dirty="0">
                <a:latin typeface="Comic Sans MS" panose="030F0702030302020204" pitchFamily="66" charset="0"/>
              </a:rPr>
              <a:t>: Joseph Smith’s = </a:t>
            </a:r>
            <a:r>
              <a:rPr lang="en-GB" sz="2000" dirty="0" err="1">
                <a:latin typeface="Comic Sans MS" panose="030F0702030302020204" pitchFamily="66" charset="0"/>
              </a:rPr>
              <a:t>JosephS</a:t>
            </a:r>
            <a:r>
              <a:rPr lang="en-GB" sz="2000" dirty="0">
                <a:latin typeface="Comic Sans MS" panose="030F0702030302020204" pitchFamily="66" charset="0"/>
              </a:rPr>
              <a:t> </a:t>
            </a:r>
          </a:p>
          <a:p>
            <a:pPr marL="342900" indent="-342900">
              <a:lnSpc>
                <a:spcPct val="150000"/>
              </a:lnSpc>
              <a:buFont typeface="Arial" panose="020B0604020202020204" pitchFamily="34" charset="0"/>
              <a:buChar char="•"/>
            </a:pPr>
            <a:r>
              <a:rPr lang="en-GB" sz="2000" b="1" dirty="0">
                <a:latin typeface="Comic Sans MS" panose="030F0702030302020204" pitchFamily="66" charset="0"/>
              </a:rPr>
              <a:t>Password</a:t>
            </a:r>
            <a:r>
              <a:rPr lang="en-GB" sz="2000" dirty="0">
                <a:latin typeface="Comic Sans MS" panose="030F0702030302020204" pitchFamily="66" charset="0"/>
              </a:rPr>
              <a:t> is: password </a:t>
            </a:r>
          </a:p>
          <a:p>
            <a:pPr marL="342900" indent="-342900">
              <a:lnSpc>
                <a:spcPct val="150000"/>
              </a:lnSpc>
              <a:buFont typeface="Arial" panose="020B0604020202020204" pitchFamily="34" charset="0"/>
              <a:buChar char="•"/>
            </a:pPr>
            <a:r>
              <a:rPr lang="en-GB" sz="2000" b="1" dirty="0">
                <a:latin typeface="Comic Sans MS" panose="030F0702030302020204" pitchFamily="66" charset="0"/>
              </a:rPr>
              <a:t>School</a:t>
            </a:r>
            <a:r>
              <a:rPr lang="en-GB" sz="2000" dirty="0">
                <a:latin typeface="Comic Sans MS" panose="030F0702030302020204" pitchFamily="66" charset="0"/>
              </a:rPr>
              <a:t> </a:t>
            </a:r>
            <a:r>
              <a:rPr lang="en-GB" sz="2000" b="1" dirty="0">
                <a:latin typeface="Comic Sans MS" panose="030F0702030302020204" pitchFamily="66" charset="0"/>
              </a:rPr>
              <a:t>code</a:t>
            </a:r>
            <a:r>
              <a:rPr lang="en-GB" sz="2000" dirty="0">
                <a:latin typeface="Comic Sans MS" panose="030F0702030302020204" pitchFamily="66" charset="0"/>
              </a:rPr>
              <a:t> is: laj6</a:t>
            </a:r>
          </a:p>
        </p:txBody>
      </p:sp>
    </p:spTree>
    <p:extLst>
      <p:ext uri="{BB962C8B-B14F-4D97-AF65-F5344CB8AC3E}">
        <p14:creationId xmlns:p14="http://schemas.microsoft.com/office/powerpoint/2010/main" val="408715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8662" y="1057275"/>
            <a:ext cx="10734675" cy="5581650"/>
          </a:xfrm>
          <a:prstGeom prst="rect">
            <a:avLst/>
          </a:prstGeom>
        </p:spPr>
      </p:pic>
      <p:sp>
        <p:nvSpPr>
          <p:cNvPr id="3" name="Title 1">
            <a:extLst>
              <a:ext uri="{FF2B5EF4-FFF2-40B4-BE49-F238E27FC236}">
                <a16:creationId xmlns:a16="http://schemas.microsoft.com/office/drawing/2014/main" id="{BACD9398-AC14-4E61-9CA6-D2022EC13716}"/>
              </a:ext>
            </a:extLst>
          </p:cNvPr>
          <p:cNvSpPr txBox="1">
            <a:spLocks/>
          </p:cNvSpPr>
          <p:nvPr/>
        </p:nvSpPr>
        <p:spPr>
          <a:xfrm>
            <a:off x="239378" y="307497"/>
            <a:ext cx="10515600" cy="1325563"/>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tx1"/>
                </a:solidFill>
                <a:latin typeface="Comic Sans MS" panose="030F0702030302020204" pitchFamily="66" charset="0"/>
              </a:rPr>
              <a:t>Reading on Bug Club</a:t>
            </a:r>
          </a:p>
        </p:txBody>
      </p:sp>
    </p:spTree>
    <p:extLst>
      <p:ext uri="{BB962C8B-B14F-4D97-AF65-F5344CB8AC3E}">
        <p14:creationId xmlns:p14="http://schemas.microsoft.com/office/powerpoint/2010/main" val="369527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1906"/>
          <a:stretch/>
        </p:blipFill>
        <p:spPr>
          <a:xfrm>
            <a:off x="3774996" y="383065"/>
            <a:ext cx="5162687" cy="5581650"/>
          </a:xfrm>
          <a:prstGeom prst="rect">
            <a:avLst/>
          </a:prstGeom>
        </p:spPr>
      </p:pic>
      <p:sp>
        <p:nvSpPr>
          <p:cNvPr id="2" name="TextBox 1"/>
          <p:cNvSpPr txBox="1"/>
          <p:nvPr/>
        </p:nvSpPr>
        <p:spPr>
          <a:xfrm>
            <a:off x="254486" y="383065"/>
            <a:ext cx="3520510" cy="3170099"/>
          </a:xfrm>
          <a:prstGeom prst="rect">
            <a:avLst/>
          </a:prstGeom>
          <a:noFill/>
        </p:spPr>
        <p:txBody>
          <a:bodyPr wrap="square" rtlCol="0">
            <a:spAutoFit/>
          </a:bodyPr>
          <a:lstStyle/>
          <a:p>
            <a:r>
              <a:rPr lang="en-GB" sz="2000" dirty="0">
                <a:latin typeface="Comic Sans MS" panose="030F0702030302020204" pitchFamily="66" charset="0"/>
              </a:rPr>
              <a:t>1. These sounds will be sounds that the children are learning that week in phonics. Alternatively, they could be sounds the children need more practice applying in whole words. It is important the children deliberately practise these sounds before they read. </a:t>
            </a:r>
          </a:p>
        </p:txBody>
      </p:sp>
      <p:sp>
        <p:nvSpPr>
          <p:cNvPr id="6" name="TextBox 5"/>
          <p:cNvSpPr txBox="1"/>
          <p:nvPr/>
        </p:nvSpPr>
        <p:spPr>
          <a:xfrm>
            <a:off x="254486" y="3755441"/>
            <a:ext cx="3520510" cy="707886"/>
          </a:xfrm>
          <a:prstGeom prst="rect">
            <a:avLst/>
          </a:prstGeom>
          <a:noFill/>
        </p:spPr>
        <p:txBody>
          <a:bodyPr wrap="square" rtlCol="0">
            <a:spAutoFit/>
          </a:bodyPr>
          <a:lstStyle/>
          <a:p>
            <a:r>
              <a:rPr lang="en-GB" sz="2000" dirty="0">
                <a:latin typeface="Comic Sans MS" panose="030F0702030302020204" pitchFamily="66" charset="0"/>
              </a:rPr>
              <a:t>2. Practise blending the sounds within whole words. </a:t>
            </a:r>
          </a:p>
        </p:txBody>
      </p:sp>
      <p:sp>
        <p:nvSpPr>
          <p:cNvPr id="7" name="TextBox 6"/>
          <p:cNvSpPr txBox="1"/>
          <p:nvPr/>
        </p:nvSpPr>
        <p:spPr>
          <a:xfrm>
            <a:off x="254486" y="4946933"/>
            <a:ext cx="3520510" cy="1631216"/>
          </a:xfrm>
          <a:prstGeom prst="rect">
            <a:avLst/>
          </a:prstGeom>
          <a:noFill/>
        </p:spPr>
        <p:txBody>
          <a:bodyPr wrap="square" rtlCol="0">
            <a:spAutoFit/>
          </a:bodyPr>
          <a:lstStyle/>
          <a:p>
            <a:r>
              <a:rPr lang="en-GB" sz="2000" dirty="0">
                <a:latin typeface="Comic Sans MS" panose="030F0702030302020204" pitchFamily="66" charset="0"/>
              </a:rPr>
              <a:t>3. Practise reading the tricky words. These are sight words which will not necessarily follow typical ‘rules’ </a:t>
            </a:r>
          </a:p>
        </p:txBody>
      </p:sp>
      <p:sp>
        <p:nvSpPr>
          <p:cNvPr id="8" name="TextBox 7"/>
          <p:cNvSpPr txBox="1"/>
          <p:nvPr/>
        </p:nvSpPr>
        <p:spPr>
          <a:xfrm>
            <a:off x="9069535" y="645373"/>
            <a:ext cx="2532658" cy="2554545"/>
          </a:xfrm>
          <a:prstGeom prst="rect">
            <a:avLst/>
          </a:prstGeom>
          <a:noFill/>
        </p:spPr>
        <p:txBody>
          <a:bodyPr wrap="square" rtlCol="0">
            <a:spAutoFit/>
          </a:bodyPr>
          <a:lstStyle/>
          <a:p>
            <a:r>
              <a:rPr lang="en-GB" sz="2000" dirty="0">
                <a:latin typeface="Comic Sans MS" panose="030F0702030302020204" pitchFamily="66" charset="0"/>
              </a:rPr>
              <a:t>Help and support with discussions which could take place when reading.</a:t>
            </a:r>
          </a:p>
          <a:p>
            <a:r>
              <a:rPr lang="en-GB" sz="2000" dirty="0">
                <a:latin typeface="Comic Sans MS" panose="030F0702030302020204" pitchFamily="66" charset="0"/>
              </a:rPr>
              <a:t> </a:t>
            </a:r>
          </a:p>
          <a:p>
            <a:r>
              <a:rPr lang="en-GB" sz="2000" dirty="0">
                <a:latin typeface="Comic Sans MS" panose="030F0702030302020204" pitchFamily="66" charset="0"/>
              </a:rPr>
              <a:t>These could be before, during or after reading. </a:t>
            </a:r>
          </a:p>
        </p:txBody>
      </p:sp>
      <p:sp>
        <p:nvSpPr>
          <p:cNvPr id="9" name="TextBox 8"/>
          <p:cNvSpPr txBox="1"/>
          <p:nvPr/>
        </p:nvSpPr>
        <p:spPr>
          <a:xfrm>
            <a:off x="9069535" y="4355936"/>
            <a:ext cx="3016752" cy="1938992"/>
          </a:xfrm>
          <a:prstGeom prst="rect">
            <a:avLst/>
          </a:prstGeom>
          <a:noFill/>
        </p:spPr>
        <p:txBody>
          <a:bodyPr wrap="square" rtlCol="0">
            <a:spAutoFit/>
          </a:bodyPr>
          <a:lstStyle/>
          <a:p>
            <a:r>
              <a:rPr lang="en-GB" sz="2000" dirty="0">
                <a:latin typeface="Comic Sans MS" panose="030F0702030302020204" pitchFamily="66" charset="0"/>
              </a:rPr>
              <a:t>When using Bug Club, there is a ‘bug’ on this cover page which will read the phonic sounds, from Blue reading books onwards. </a:t>
            </a:r>
          </a:p>
        </p:txBody>
      </p:sp>
    </p:spTree>
    <p:extLst>
      <p:ext uri="{BB962C8B-B14F-4D97-AF65-F5344CB8AC3E}">
        <p14:creationId xmlns:p14="http://schemas.microsoft.com/office/powerpoint/2010/main" val="9743906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D3A2AE941BA44D830B254CE4B1356E" ma:contentTypeVersion="14" ma:contentTypeDescription="Create a new document." ma:contentTypeScope="" ma:versionID="f8d5198d2d104caba4df502fc6511611">
  <xsd:schema xmlns:xsd="http://www.w3.org/2001/XMLSchema" xmlns:xs="http://www.w3.org/2001/XMLSchema" xmlns:p="http://schemas.microsoft.com/office/2006/metadata/properties" xmlns:ns3="6382dc60-7dd5-442c-9b38-265c39528a64" xmlns:ns4="9869fcdb-4e2f-48b2-a126-fde0c8ccad74" targetNamespace="http://schemas.microsoft.com/office/2006/metadata/properties" ma:root="true" ma:fieldsID="eb26b998ec6f04afc2081e605d666fa0" ns3:_="" ns4:_="">
    <xsd:import namespace="6382dc60-7dd5-442c-9b38-265c39528a64"/>
    <xsd:import namespace="9869fcdb-4e2f-48b2-a126-fde0c8ccad7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2dc60-7dd5-442c-9b38-265c39528a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69fcdb-4e2f-48b2-a126-fde0c8ccad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257249-EE4F-4446-904F-EB92B2792316}">
  <ds:schemaRefs>
    <ds:schemaRef ds:uri="http://schemas.microsoft.com/sharepoint/v3/contenttype/forms"/>
  </ds:schemaRefs>
</ds:datastoreItem>
</file>

<file path=customXml/itemProps2.xml><?xml version="1.0" encoding="utf-8"?>
<ds:datastoreItem xmlns:ds="http://schemas.openxmlformats.org/officeDocument/2006/customXml" ds:itemID="{3D39568F-CE33-4FF7-A7D7-52C092C7D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2dc60-7dd5-442c-9b38-265c39528a64"/>
    <ds:schemaRef ds:uri="9869fcdb-4e2f-48b2-a126-fde0c8ccad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6765A4-8424-49DE-8B5A-F6DB37E6E973}">
  <ds:schemaRefs>
    <ds:schemaRef ds:uri="http://www.w3.org/XML/1998/namespace"/>
    <ds:schemaRef ds:uri="http://purl.org/dc/dcmitype/"/>
    <ds:schemaRef ds:uri="http://schemas.microsoft.com/office/infopath/2007/PartnerControls"/>
    <ds:schemaRef ds:uri="http://purl.org/dc/elements/1.1/"/>
    <ds:schemaRef ds:uri="9869fcdb-4e2f-48b2-a126-fde0c8ccad74"/>
    <ds:schemaRef ds:uri="http://schemas.microsoft.com/office/2006/documentManagement/types"/>
    <ds:schemaRef ds:uri="http://purl.org/dc/terms/"/>
    <ds:schemaRef ds:uri="http://schemas.microsoft.com/office/2006/metadata/properties"/>
    <ds:schemaRef ds:uri="http://schemas.openxmlformats.org/package/2006/metadata/core-properties"/>
    <ds:schemaRef ds:uri="6382dc60-7dd5-442c-9b38-265c39528a64"/>
  </ds:schemaRefs>
</ds:datastoreItem>
</file>

<file path=docProps/app.xml><?xml version="1.0" encoding="utf-8"?>
<Properties xmlns="http://schemas.openxmlformats.org/officeDocument/2006/extended-properties" xmlns:vt="http://schemas.openxmlformats.org/officeDocument/2006/docPropsVTypes">
  <Template>Facet</Template>
  <TotalTime>597</TotalTime>
  <Words>667</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Comic Sans MS</vt:lpstr>
      <vt:lpstr>Courier New</vt:lpstr>
      <vt:lpstr>Trebuchet MS</vt:lpstr>
      <vt:lpstr>Wingdings</vt:lpstr>
      <vt:lpstr>Wingdings 3</vt:lpstr>
      <vt:lpstr>Facet</vt:lpstr>
      <vt:lpstr>PowerPoint Presentation</vt:lpstr>
      <vt:lpstr>PowerPoint Presentation</vt:lpstr>
      <vt:lpstr>Phonic phases</vt:lpstr>
      <vt:lpstr>PowerPoint Presentation</vt:lpstr>
      <vt:lpstr>Phonics in Year 3</vt:lpstr>
      <vt:lpstr>Phonics for SEND</vt:lpstr>
      <vt:lpstr>Reading</vt:lpstr>
      <vt:lpstr>PowerPoint Presentation</vt:lpstr>
      <vt:lpstr>PowerPoint Presentation</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Bennett</dc:creator>
  <cp:lastModifiedBy>Jessica Fox</cp:lastModifiedBy>
  <cp:revision>25</cp:revision>
  <dcterms:created xsi:type="dcterms:W3CDTF">2021-06-21T15:27:01Z</dcterms:created>
  <dcterms:modified xsi:type="dcterms:W3CDTF">2023-09-19T13:34:45Z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0x01010072D3A2AE941BA44D830B254CE4B1356E</vt:lpwstr>
  </property>
</Properties>
</file>